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9" r:id="rId3"/>
    <p:sldId id="257" r:id="rId4"/>
    <p:sldId id="258" r:id="rId5"/>
    <p:sldId id="259" r:id="rId6"/>
    <p:sldId id="262" r:id="rId7"/>
    <p:sldId id="260" r:id="rId8"/>
    <p:sldId id="261" r:id="rId9"/>
    <p:sldId id="267" r:id="rId10"/>
    <p:sldId id="268" r:id="rId11"/>
    <p:sldId id="264" r:id="rId12"/>
    <p:sldId id="273" r:id="rId13"/>
    <p:sldId id="274" r:id="rId14"/>
    <p:sldId id="271" r:id="rId15"/>
    <p:sldId id="272" r:id="rId16"/>
    <p:sldId id="265" r:id="rId17"/>
    <p:sldId id="266" r:id="rId18"/>
    <p:sldId id="275" r:id="rId19"/>
    <p:sldId id="276" r:id="rId20"/>
    <p:sldId id="269" r:id="rId21"/>
    <p:sldId id="263" r:id="rId22"/>
    <p:sldId id="270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7ED4572-7CA9-4FF1-8D55-B7814647DA31}" type="datetimeFigureOut">
              <a:rPr lang="en-US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491349-3FD6-45AE-A25F-B12206DBFF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D55E12-1FD3-4D2F-8013-74E1765E2105}" type="datetimeFigureOut">
              <a:rPr lang="en-US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A8DD921-0217-4634-8ABB-30E02066C5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0ECB73-D419-499B-801E-C1AB745984A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F285D9-F13B-4AE4-B5E9-FC75B2E9FCA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FDF1B6-28E2-4897-9A5C-F48FC8A07E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D595903-6441-4F9B-B36C-764029C3F326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7D50757-9B4D-40BE-B03A-2CC5984DA9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FBF9053-CCDA-416D-A417-985D3C6315FA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3B02BB-9B28-4379-9090-0FCD341D65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0F00F7-F27A-4B83-B02E-AC5EB5C7049D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289E7E-56F0-4FC4-8524-C4C8971129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DED8E2F-D725-43A6-9937-DE72910E7412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25636F7-E78D-4ACA-9D2B-97B3E4CD1595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26EC95-CA07-445F-903D-3CB51E45258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558E19-F62C-48C0-A386-BE689F012D13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77F373-A3A0-4C1C-A2CF-E13822D4DF9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29915C-4531-4433-9B36-0B1CEB564BAB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36BD5E-FC8A-440C-927E-9E3FB1FE1D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BC8B994-FB25-4974-B0DD-D6943BFB27EC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E31329-466D-43A7-B1F5-B73C5F98D1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87C32-85D4-4BAE-A52E-A698A217A7BE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8FEF88-75F5-4FEC-BE18-7036A154029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8DB2E9EB-7485-44AA-B1F5-F8B877FA9779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4AF918-82F4-4DFB-8E94-53358997D8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313AC8D-3C4A-474A-9CFD-EF0D99C3DB65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B3D51EB-EFA4-4A20-9258-936362B85CC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6B371A5-C2B6-4D10-B234-189034DDAADD}" type="datetime1">
              <a:rPr lang="en-US" smtClean="0"/>
              <a:pPr>
                <a:defRPr/>
              </a:pPr>
              <a:t>11/14/2007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3DB1F3E-546D-462E-B317-C78846A738E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s.ul.ie/cobol/Course/Default.htm" TargetMode="External"/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imsoft.com/api-cobol/mis210l1a.htm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COBOL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dirty="0" smtClean="0"/>
              <a:t> Kav Shrestha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PARAGRAPH Example:</a:t>
            </a:r>
          </a:p>
          <a:p>
            <a:pPr lvl="5">
              <a:buNone/>
            </a:pPr>
            <a:r>
              <a:rPr lang="en-US" b="1" dirty="0" smtClean="0"/>
              <a:t>	PrintFinalTotals. – </a:t>
            </a:r>
            <a:r>
              <a:rPr lang="en-US" dirty="0" smtClean="0">
                <a:solidFill>
                  <a:srgbClr val="00B050"/>
                </a:solidFill>
              </a:rPr>
              <a:t>user defined name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PROGRAM-ID.    -  </a:t>
            </a:r>
            <a:r>
              <a:rPr lang="en-US" dirty="0" smtClean="0">
                <a:solidFill>
                  <a:srgbClr val="00B050"/>
                </a:solidFill>
              </a:rPr>
              <a:t>defined by language.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SENTENCE Example:</a:t>
            </a:r>
          </a:p>
          <a:p>
            <a:pPr lvl="5">
              <a:buNone/>
            </a:pPr>
            <a:r>
              <a:rPr lang="en-US" b="1" dirty="0" smtClean="0"/>
              <a:t>	MOVE .21 TO VatRate</a:t>
            </a:r>
            <a:br>
              <a:rPr lang="en-US" b="1" dirty="0" smtClean="0"/>
            </a:br>
            <a:r>
              <a:rPr lang="en-US" b="1" dirty="0" smtClean="0"/>
              <a:t>MOVE 1235.76 TO ProductCost</a:t>
            </a:r>
            <a:br>
              <a:rPr lang="en-US" b="1" dirty="0" smtClean="0"/>
            </a:br>
            <a:r>
              <a:rPr lang="en-US" b="1" dirty="0" smtClean="0"/>
              <a:t>COMPUTE VatAmount = ProductCost * VatRate.</a:t>
            </a:r>
          </a:p>
          <a:p>
            <a:pPr lvl="5">
              <a:buNone/>
            </a:pPr>
            <a:endParaRPr lang="en-US" b="1" dirty="0" smtClean="0"/>
          </a:p>
          <a:p>
            <a:r>
              <a:rPr lang="en-US" dirty="0" smtClean="0"/>
              <a:t>STATEMENT Example:</a:t>
            </a:r>
          </a:p>
          <a:p>
            <a:pPr lvl="5">
              <a:buNone/>
            </a:pPr>
            <a:r>
              <a:rPr lang="en-US" b="1" dirty="0" smtClean="0"/>
              <a:t>	SUBTRACT Tax FROM GrossPay GIVING NetPay</a:t>
            </a:r>
          </a:p>
          <a:p>
            <a:pPr lvl="5">
              <a:buNone/>
            </a:pPr>
            <a:r>
              <a:rPr lang="en-US" dirty="0" smtClean="0">
                <a:solidFill>
                  <a:srgbClr val="00B050"/>
                </a:solidFill>
              </a:rPr>
              <a:t>A Statement consists of a COBOL verb (SUBTRACT)</a:t>
            </a:r>
          </a:p>
          <a:p>
            <a:pPr lvl="5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Contd..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top of the COBOL hierarchy are four divisions:</a:t>
            </a:r>
          </a:p>
          <a:p>
            <a:pPr lvl="1"/>
            <a:r>
              <a:rPr lang="en-US" dirty="0" smtClean="0"/>
              <a:t> IDENTIFICATION DIVISON: contains program information</a:t>
            </a:r>
          </a:p>
          <a:p>
            <a:pPr lvl="1"/>
            <a:r>
              <a:rPr lang="en-US" cap="all" dirty="0" smtClean="0"/>
              <a:t>Environment Division</a:t>
            </a:r>
            <a:r>
              <a:rPr lang="en-US" dirty="0" smtClean="0"/>
              <a:t>: contains environment information</a:t>
            </a:r>
          </a:p>
          <a:p>
            <a:pPr lvl="1"/>
            <a:r>
              <a:rPr lang="en-US" cap="all" dirty="0" smtClean="0"/>
              <a:t>Data Division</a:t>
            </a:r>
            <a:r>
              <a:rPr lang="en-US" dirty="0" smtClean="0"/>
              <a:t>: contains data descriptions</a:t>
            </a:r>
          </a:p>
          <a:p>
            <a:pPr lvl="1"/>
            <a:r>
              <a:rPr lang="en-US" cap="all" dirty="0" smtClean="0"/>
              <a:t>Procedure Division</a:t>
            </a:r>
            <a:r>
              <a:rPr lang="en-US" dirty="0" smtClean="0"/>
              <a:t>: contains the program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B77E0-7271-42A0-9E09-C528962F540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COBOL Divisions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ENVIRONMENT DIVISION is used to describe the environment in which the program will run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The purpose of the ENVIRONMENT DIVISION is to isolate in one place all aspects of the program that are dependant upon a specific computer, device or encoding sequence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The idea behind this is to make it easy to change the program when it has to run on a different computer or one with different peripheral devices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 DIVISION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2">
              <a:buNone/>
            </a:pPr>
            <a:r>
              <a:rPr lang="fr-FR" dirty="0" smtClean="0"/>
              <a:t>ENVIRONMENT DIVISION. </a:t>
            </a:r>
          </a:p>
          <a:p>
            <a:pPr lvl="2">
              <a:buNone/>
            </a:pPr>
            <a:r>
              <a:rPr lang="fr-FR" dirty="0" smtClean="0"/>
              <a:t>CONFIGURATION SECTION. </a:t>
            </a:r>
          </a:p>
          <a:p>
            <a:pPr lvl="2">
              <a:buNone/>
            </a:pPr>
            <a:r>
              <a:rPr lang="fr-FR" dirty="0" smtClean="0"/>
              <a:t>		SOURCE-COMPUTER. IBM-PC. </a:t>
            </a:r>
          </a:p>
          <a:p>
            <a:pPr lvl="2">
              <a:buNone/>
            </a:pPr>
            <a:r>
              <a:rPr lang="fr-FR" dirty="0" smtClean="0"/>
              <a:t>		OBJECT-COMPUTER. IBM-PC. </a:t>
            </a:r>
          </a:p>
          <a:p>
            <a:pPr lvl="2">
              <a:buNone/>
            </a:pPr>
            <a:r>
              <a:rPr lang="en-US" dirty="0" smtClean="0"/>
              <a:t>INPUT-OUTPUT SECTION. </a:t>
            </a:r>
          </a:p>
          <a:p>
            <a:pPr lvl="2">
              <a:buNone/>
            </a:pPr>
            <a:r>
              <a:rPr lang="en-US" dirty="0" smtClean="0"/>
              <a:t>FILE-CONTROL. </a:t>
            </a:r>
          </a:p>
          <a:p>
            <a:pPr lvl="2">
              <a:buNone/>
            </a:pPr>
            <a:r>
              <a:rPr lang="en-US" dirty="0" smtClean="0"/>
              <a:t>		SELECT StudentFile ASSIGN TO "STUDENTS.DAT" </a:t>
            </a:r>
          </a:p>
          <a:p>
            <a:pPr lvl="2">
              <a:buNone/>
            </a:pPr>
            <a:r>
              <a:rPr lang="en-US" dirty="0" smtClean="0"/>
              <a:t>			ORGANIZATION IS LINE SEQUENTIAL.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/>
              <a:t>DATA DIVISION. </a:t>
            </a:r>
          </a:p>
          <a:p>
            <a:pPr lvl="2">
              <a:buNone/>
            </a:pPr>
            <a:r>
              <a:rPr lang="en-US" dirty="0" smtClean="0"/>
              <a:t>FILE SECTION. </a:t>
            </a:r>
          </a:p>
          <a:p>
            <a:pPr lvl="2">
              <a:buNone/>
            </a:pPr>
            <a:r>
              <a:rPr lang="en-US" dirty="0" smtClean="0"/>
              <a:t>FD StudentFile. </a:t>
            </a:r>
          </a:p>
          <a:p>
            <a:pPr lvl="2">
              <a:buNone/>
            </a:pPr>
            <a:r>
              <a:rPr lang="en-US" dirty="0" smtClean="0"/>
              <a:t>01 StudentRec. 		</a:t>
            </a:r>
          </a:p>
          <a:p>
            <a:pPr lvl="2">
              <a:buNone/>
            </a:pPr>
            <a:r>
              <a:rPr lang="en-US" dirty="0" smtClean="0"/>
              <a:t>		02 StudentId PIC 9(7). </a:t>
            </a:r>
          </a:p>
          <a:p>
            <a:pPr lvl="2">
              <a:buNone/>
            </a:pPr>
            <a:r>
              <a:rPr lang="en-US" dirty="0" smtClean="0"/>
              <a:t>		02 StudentName. </a:t>
            </a:r>
          </a:p>
          <a:p>
            <a:pPr lvl="2">
              <a:buNone/>
            </a:pPr>
            <a:r>
              <a:rPr lang="en-US" dirty="0" smtClean="0"/>
              <a:t>			03 Surname PIC X(8). </a:t>
            </a:r>
          </a:p>
          <a:p>
            <a:pPr lvl="2">
              <a:buNone/>
            </a:pPr>
            <a:r>
              <a:rPr lang="en-US" dirty="0" smtClean="0"/>
              <a:t>			03 Initials PIC XX.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ENVIRONMENT DIVISION Example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0" y="3810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FD (file description) entry. The FD entry consists of the letters FD and an internal name that the programmer assigns to the file. 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9144000" y="1676400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we have assigned the name StudentFile as the internal file name. The actual name of the file on disk is </a:t>
            </a:r>
            <a:r>
              <a:rPr lang="en-US" sz="1200" i="1" dirty="0" smtClean="0"/>
              <a:t>Students.Dat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9144000" y="2667000"/>
            <a:ext cx="312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The internal file name used in a file's FD entry is connected to an external file (on disk, tape or CD-ROM) by means of the SELECT and ASSIGN clause. 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9144000" y="3886200"/>
            <a:ext cx="312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LINE SEQUENTIAL files, are files in which each record is followed by the carriage return and line feed characters. These are the kind of files produced by a text editor such as Notepad. 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9144000" y="5105400"/>
            <a:ext cx="312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This program gets records from the user and writes them to a file. It then reads the file and displays part of each record.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r>
              <a:rPr lang="en-US" dirty="0" smtClean="0"/>
              <a:t>3 Data Items:</a:t>
            </a:r>
          </a:p>
          <a:p>
            <a:pPr lvl="2"/>
            <a:r>
              <a:rPr lang="en-US" dirty="0" smtClean="0"/>
              <a:t>Variables: named location in memory into which the program can put and retrieve data</a:t>
            </a:r>
          </a:p>
          <a:p>
            <a:pPr lvl="2"/>
            <a:r>
              <a:rPr lang="en-US" dirty="0" smtClean="0"/>
              <a:t>Literals: data items that consist of only the data-item value itself</a:t>
            </a:r>
          </a:p>
          <a:p>
            <a:pPr lvl="2"/>
            <a:r>
              <a:rPr lang="en-US" dirty="0" smtClean="0"/>
              <a:t>Figurative constants: constants which when assigned to a data-item fills the whole item overwriting everything in it. Examples: ZEROS, SPACES, etc.</a:t>
            </a:r>
          </a:p>
          <a:p>
            <a:r>
              <a:rPr lang="en-US" dirty="0" smtClean="0"/>
              <a:t>Variable Data Types:</a:t>
            </a:r>
          </a:p>
          <a:p>
            <a:pPr lvl="3">
              <a:buNone/>
            </a:pPr>
            <a:r>
              <a:rPr lang="en-US" dirty="0" smtClean="0"/>
              <a:t>Numeric</a:t>
            </a:r>
          </a:p>
          <a:p>
            <a:pPr lvl="3">
              <a:buNone/>
            </a:pPr>
            <a:r>
              <a:rPr lang="en-US" dirty="0" smtClean="0"/>
              <a:t>Alphanumeric (text/string)</a:t>
            </a:r>
          </a:p>
          <a:p>
            <a:pPr lvl="3">
              <a:buNone/>
            </a:pPr>
            <a:r>
              <a:rPr lang="en-US" dirty="0" smtClean="0"/>
              <a:t>Alphabetic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 in COBOL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Variable Declaration consists of a line in the DATA DIVISION that contains the following:</a:t>
            </a:r>
          </a:p>
          <a:p>
            <a:pPr lvl="2"/>
            <a:r>
              <a:rPr lang="en-US" dirty="0" smtClean="0"/>
              <a:t>A level number.</a:t>
            </a:r>
          </a:p>
          <a:p>
            <a:pPr lvl="2"/>
            <a:r>
              <a:rPr lang="en-US" dirty="0" smtClean="0"/>
              <a:t>A data name or identifier</a:t>
            </a:r>
          </a:p>
          <a:p>
            <a:pPr lvl="2"/>
            <a:r>
              <a:rPr lang="en-US" dirty="0" smtClean="0"/>
              <a:t>A Picture clause</a:t>
            </a:r>
          </a:p>
          <a:p>
            <a:r>
              <a:rPr lang="en-US" dirty="0" smtClean="0"/>
              <a:t>Example:</a:t>
            </a:r>
          </a:p>
          <a:p>
            <a:pPr lvl="4">
              <a:buNone/>
            </a:pPr>
            <a:r>
              <a:rPr lang="en-US" dirty="0" smtClean="0"/>
              <a:t>01 StudentDetails. </a:t>
            </a:r>
          </a:p>
          <a:p>
            <a:pPr lvl="4">
              <a:buNone/>
            </a:pPr>
            <a:r>
              <a:rPr lang="en-US" dirty="0" smtClean="0"/>
              <a:t>	02 StudentId PIC 9(7). </a:t>
            </a:r>
          </a:p>
          <a:p>
            <a:pPr lvl="4">
              <a:buNone/>
            </a:pPr>
            <a:r>
              <a:rPr lang="en-US" dirty="0" smtClean="0"/>
              <a:t>	02 StudentName. </a:t>
            </a:r>
          </a:p>
          <a:p>
            <a:pPr lvl="4">
              <a:buNone/>
            </a:pPr>
            <a:r>
              <a:rPr lang="en-US" dirty="0" smtClean="0"/>
              <a:t>		03 FirstName PIC X(10). </a:t>
            </a:r>
          </a:p>
          <a:p>
            <a:pPr lvl="4">
              <a:buNone/>
            </a:pPr>
            <a:r>
              <a:rPr lang="en-US" dirty="0" smtClean="0"/>
              <a:t>		03 MiddleInitial PIC X. </a:t>
            </a:r>
          </a:p>
          <a:p>
            <a:pPr lvl="4">
              <a:buNone/>
            </a:pPr>
            <a:r>
              <a:rPr lang="en-US" dirty="0" smtClean="0"/>
              <a:t>		03 Surname PIC X(15). </a:t>
            </a:r>
          </a:p>
          <a:p>
            <a:pPr lvl="4">
              <a:buNone/>
            </a:pPr>
            <a:r>
              <a:rPr lang="en-US" dirty="0" smtClean="0"/>
              <a:t>	02 DateOfBirth. </a:t>
            </a:r>
          </a:p>
          <a:p>
            <a:pPr lvl="4">
              <a:buNone/>
            </a:pPr>
            <a:r>
              <a:rPr lang="en-US" dirty="0" smtClean="0"/>
              <a:t>		03 DayOfBirth PIC 99.</a:t>
            </a:r>
          </a:p>
          <a:p>
            <a:pPr lvl="4">
              <a:buNone/>
            </a:pPr>
            <a:r>
              <a:rPr lang="en-US" dirty="0" smtClean="0"/>
              <a:t>		03 MonthOfBirth PIC 99. </a:t>
            </a:r>
          </a:p>
          <a:p>
            <a:pPr lvl="4">
              <a:buNone/>
            </a:pPr>
            <a:r>
              <a:rPr lang="en-US" dirty="0" smtClean="0"/>
              <a:t>		03 YearOfBirth PIC 9(4). </a:t>
            </a:r>
            <a:br>
              <a:rPr lang="en-US" dirty="0" smtClean="0"/>
            </a:br>
            <a:r>
              <a:rPr lang="en-US" dirty="0" smtClean="0"/>
              <a:t>02 CourseCode PIC X(4). 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Declaration in COBOL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0" y="19050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Elementary items are data items that have not been further subdivided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9144000" y="2743200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A "group item" is the term used in COBOL to describe data-item that has been further subdivided. E.g. StudentDetails, Student Name, DOB 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9144000" y="4191000"/>
            <a:ext cx="297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Level numbers are used to express data hierarchy. The higher the level number, the lower the item is in the hierarchy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6934200" cy="4525963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dirty="0" smtClean="0"/>
              <a:t> IDENTIFICATION DIVISION.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PROGRAM-ID.		HELLOWORLD.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AUTHOR.			KAV SHRESTHA.</a:t>
            </a:r>
          </a:p>
          <a:p>
            <a:pPr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ENVIRONMENT DIVISION.</a:t>
            </a:r>
          </a:p>
          <a:p>
            <a:pPr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DATA DIVISION.</a:t>
            </a:r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PROCEDURE DIVISION.</a:t>
            </a:r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		DISPLAY "Hello, World!"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5E048A-1E39-4B7E-A459-964F4447440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 in COBOL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447800"/>
            <a:ext cx="6934200" cy="5181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 IDENTIFICATION DIVISION.</a:t>
            </a:r>
          </a:p>
          <a:p>
            <a:pPr>
              <a:buNone/>
            </a:pPr>
            <a:r>
              <a:rPr lang="en-US" dirty="0" smtClean="0"/>
              <a:t> PROGRAM-ID. SequenceProgram.</a:t>
            </a:r>
          </a:p>
          <a:p>
            <a:pPr>
              <a:buNone/>
            </a:pPr>
            <a:r>
              <a:rPr lang="en-US" dirty="0" smtClean="0"/>
              <a:t> AUTHOR. KAV SHRESTHA.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ENVIRONMENT DIVISION.</a:t>
            </a:r>
          </a:p>
          <a:p>
            <a:pPr>
              <a:buNone/>
            </a:pPr>
            <a:r>
              <a:rPr lang="en-US" dirty="0" smtClean="0"/>
              <a:t>                   </a:t>
            </a:r>
          </a:p>
          <a:p>
            <a:pPr>
              <a:buNone/>
            </a:pPr>
            <a:r>
              <a:rPr lang="en-US" dirty="0" smtClean="0"/>
              <a:t> DATA DIVISION.</a:t>
            </a:r>
          </a:p>
          <a:p>
            <a:pPr>
              <a:buNone/>
            </a:pPr>
            <a:r>
              <a:rPr lang="en-US" dirty="0" smtClean="0"/>
              <a:t> WORKING-STORAGE SECTION.</a:t>
            </a:r>
          </a:p>
          <a:p>
            <a:pPr>
              <a:buNone/>
            </a:pPr>
            <a:r>
              <a:rPr lang="en-US" dirty="0" smtClean="0"/>
              <a:t> 01 Num1 PIC 9 VALUE ZEROS.</a:t>
            </a:r>
          </a:p>
          <a:p>
            <a:pPr>
              <a:buNone/>
            </a:pPr>
            <a:r>
              <a:rPr lang="en-US" dirty="0" smtClean="0"/>
              <a:t> 01 Num2 PIC 9 VALUE ZEROS.</a:t>
            </a:r>
          </a:p>
          <a:p>
            <a:pPr>
              <a:buNone/>
            </a:pPr>
            <a:r>
              <a:rPr lang="en-US" dirty="0" smtClean="0"/>
              <a:t> 01 Result PIC 99 VALUE ZEROS.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PROCEDURE DIVISION.</a:t>
            </a:r>
          </a:p>
          <a:p>
            <a:pPr>
              <a:buNone/>
            </a:pPr>
            <a:r>
              <a:rPr lang="en-US" dirty="0" smtClean="0"/>
              <a:t> CalculateResult.</a:t>
            </a:r>
          </a:p>
          <a:p>
            <a:pPr>
              <a:buNone/>
            </a:pPr>
            <a:r>
              <a:rPr lang="en-US" dirty="0" smtClean="0"/>
              <a:t> 		ACCEPT Num1.</a:t>
            </a:r>
          </a:p>
          <a:p>
            <a:pPr>
              <a:buNone/>
            </a:pPr>
            <a:r>
              <a:rPr lang="en-US" dirty="0" smtClean="0"/>
              <a:t> 		ACCEPT Num2.</a:t>
            </a:r>
          </a:p>
          <a:p>
            <a:pPr>
              <a:buNone/>
            </a:pPr>
            <a:r>
              <a:rPr lang="en-US" dirty="0" smtClean="0"/>
              <a:t> 		MULTIPLY Num1 BY Num2 GIVING Result.</a:t>
            </a:r>
          </a:p>
          <a:p>
            <a:pPr>
              <a:buNone/>
            </a:pPr>
            <a:r>
              <a:rPr lang="en-US" dirty="0" smtClean="0"/>
              <a:t> 		DISPLAY "Result is = ", Result.</a:t>
            </a:r>
          </a:p>
          <a:p>
            <a:pPr>
              <a:buNone/>
            </a:pPr>
            <a:r>
              <a:rPr lang="en-US" dirty="0" smtClean="0"/>
              <a:t> 		STOP RUN.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 Simple Multiplication Program in COBOL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Selection using IF:</a:t>
            </a:r>
          </a:p>
          <a:p>
            <a:pPr>
              <a:buNone/>
            </a:pPr>
            <a:r>
              <a:rPr lang="en-US" dirty="0" smtClean="0"/>
              <a:t>                   </a:t>
            </a:r>
          </a:p>
          <a:p>
            <a:pPr>
              <a:buNone/>
            </a:pPr>
            <a:r>
              <a:rPr lang="en-US" dirty="0" smtClean="0"/>
              <a:t> DATA DIVISION.</a:t>
            </a:r>
          </a:p>
          <a:p>
            <a:pPr>
              <a:buNone/>
            </a:pPr>
            <a:r>
              <a:rPr lang="en-US" dirty="0" smtClean="0"/>
              <a:t> WORKING-STORAGE SECTION.</a:t>
            </a:r>
          </a:p>
          <a:p>
            <a:pPr>
              <a:buNone/>
            </a:pPr>
            <a:r>
              <a:rPr lang="en-US" dirty="0" smtClean="0"/>
              <a:t> 01 Num1 PIC 9 VALUE ZEROS.</a:t>
            </a:r>
          </a:p>
          <a:p>
            <a:pPr>
              <a:buNone/>
            </a:pPr>
            <a:r>
              <a:rPr lang="en-US" dirty="0" smtClean="0"/>
              <a:t> 01 Num2 PIC 9 VALUE ZEROS.</a:t>
            </a:r>
          </a:p>
          <a:p>
            <a:pPr>
              <a:buNone/>
            </a:pPr>
            <a:r>
              <a:rPr lang="en-US" dirty="0" smtClean="0"/>
              <a:t> 01 Operator PIC X VALUE SPACE.</a:t>
            </a:r>
          </a:p>
          <a:p>
            <a:pPr>
              <a:buNone/>
            </a:pPr>
            <a:r>
              <a:rPr lang="en-US" dirty="0" smtClean="0"/>
              <a:t> 01 Result PIC 99 VALUE ZEROS.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PROCEDURE DIVISION.</a:t>
            </a:r>
          </a:p>
          <a:p>
            <a:pPr>
              <a:buNone/>
            </a:pPr>
            <a:r>
              <a:rPr lang="en-US" dirty="0" smtClean="0"/>
              <a:t> CalculateResult.</a:t>
            </a:r>
          </a:p>
          <a:p>
            <a:pPr>
              <a:buNone/>
            </a:pPr>
            <a:r>
              <a:rPr lang="en-US" dirty="0" smtClean="0"/>
              <a:t> 		ACCEPT Num1.</a:t>
            </a:r>
          </a:p>
          <a:p>
            <a:pPr>
              <a:buNone/>
            </a:pPr>
            <a:r>
              <a:rPr lang="en-US" dirty="0" smtClean="0"/>
              <a:t> 		ACCEPT Num2.</a:t>
            </a:r>
          </a:p>
          <a:p>
            <a:pPr>
              <a:buNone/>
            </a:pPr>
            <a:r>
              <a:rPr lang="en-US" dirty="0" smtClean="0"/>
              <a:t>		ACCEPT Operator</a:t>
            </a:r>
          </a:p>
          <a:p>
            <a:pPr>
              <a:buNone/>
            </a:pPr>
            <a:r>
              <a:rPr lang="en-US" dirty="0" smtClean="0"/>
              <a:t>		IF Operator = “+” THEN</a:t>
            </a:r>
          </a:p>
          <a:p>
            <a:pPr>
              <a:buNone/>
            </a:pPr>
            <a:r>
              <a:rPr lang="en-US" dirty="0" smtClean="0"/>
              <a:t>			ADD Num1, Num2 GIVING Result</a:t>
            </a:r>
          </a:p>
          <a:p>
            <a:pPr>
              <a:buNone/>
            </a:pPr>
            <a:r>
              <a:rPr lang="en-US" dirty="0" smtClean="0"/>
              <a:t>		END-IF</a:t>
            </a:r>
          </a:p>
          <a:p>
            <a:pPr>
              <a:buNone/>
            </a:pPr>
            <a:r>
              <a:rPr lang="en-US" dirty="0" smtClean="0"/>
              <a:t>		IF Operator = “*” THEN</a:t>
            </a:r>
          </a:p>
          <a:p>
            <a:pPr>
              <a:buNone/>
            </a:pPr>
            <a:r>
              <a:rPr lang="en-US" dirty="0" smtClean="0"/>
              <a:t>			MULTIPLY Num1 BY Num2 GIVING Result</a:t>
            </a:r>
          </a:p>
          <a:p>
            <a:pPr>
              <a:buNone/>
            </a:pPr>
            <a:r>
              <a:rPr lang="en-US" dirty="0" smtClean="0"/>
              <a:t>		END-IF.</a:t>
            </a:r>
          </a:p>
          <a:p>
            <a:pPr>
              <a:buNone/>
            </a:pPr>
            <a:r>
              <a:rPr lang="en-US" dirty="0" smtClean="0"/>
              <a:t> 		MULTIPLY Num1 BY Num2 GIVING Result.</a:t>
            </a:r>
          </a:p>
          <a:p>
            <a:pPr>
              <a:buNone/>
            </a:pPr>
            <a:r>
              <a:rPr lang="en-US" dirty="0" smtClean="0"/>
              <a:t> 		DISPLAY "Result is = ", Result.</a:t>
            </a:r>
          </a:p>
          <a:p>
            <a:pPr>
              <a:buNone/>
            </a:pPr>
            <a:r>
              <a:rPr lang="en-US" dirty="0" smtClean="0"/>
              <a:t> 		STOP RUN.</a:t>
            </a:r>
          </a:p>
          <a:p>
            <a:pPr lvl="2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Selection in COBOL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143000"/>
          <a:ext cx="8534400" cy="27279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51597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QtyOfBooks 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ValueOfPurchases (VOP) 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ClubMember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% Discount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1-5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$0-500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2%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6-16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$0-500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3%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&gt;16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$0-500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5%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1-5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$501-2000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7%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6-16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$501-2000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12%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4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&gt;16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$501-2000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18%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Selection using EVALUATE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2000" y="4038600"/>
            <a:ext cx="8077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EVALUATE Qty	          ALSO       TRUE      ALSO Member </a:t>
            </a:r>
          </a:p>
          <a:p>
            <a:r>
              <a:rPr lang="en-US" dirty="0" smtClean="0"/>
              <a:t>    WHEN 1   THRU 5     ALSO  VOP &lt; 501   ALSO "Y" MOVE 2   TO Discount </a:t>
            </a:r>
          </a:p>
          <a:p>
            <a:r>
              <a:rPr lang="en-US" dirty="0" smtClean="0"/>
              <a:t>    WHEN 6   THRU 16   ALSO  VOP &lt; 501   ALSO "Y" MOVE 3   TO Discount </a:t>
            </a:r>
          </a:p>
          <a:p>
            <a:r>
              <a:rPr lang="en-US" dirty="0" smtClean="0"/>
              <a:t>    WHEN 17 THRU 99   ALSO  VOP &lt; 501   ALSO "Y" MOVE 5   TO Discount</a:t>
            </a:r>
          </a:p>
          <a:p>
            <a:r>
              <a:rPr lang="en-US" dirty="0" smtClean="0"/>
              <a:t>    WHEN 1   THRU 5     ALSO  VOP &lt; 2001 ALSO "Y" MOVE 7   TO Discount </a:t>
            </a:r>
          </a:p>
          <a:p>
            <a:r>
              <a:rPr lang="en-US" dirty="0" smtClean="0"/>
              <a:t>    WHEN 6   THRU 16   ALSO  VOP &lt; 2001 ALSO "Y" MOVE 12 TO Discount</a:t>
            </a:r>
          </a:p>
          <a:p>
            <a:r>
              <a:rPr lang="en-US" dirty="0" smtClean="0"/>
              <a:t>    WHEN 17 THRU 99   ALSO  VOP &lt; 2001 ALSO "Y" MOVE 18 TO Discount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296400" y="304800"/>
            <a:ext cx="289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sells books, through the Internet, to customers all over the world. For each order, Jupiter applies a percentage discount based on - the quantity of books in the current order, the value of books purchased in the last three months, and whether the customer is a member of the Jupiter Book Club.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9144000" y="2209800"/>
            <a:ext cx="304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if((Qty &gt; 0 &amp;&amp; (Qty &lt; 6)) &amp;&amp; (VOP &gt;0 &amp;&amp; (VOP&lt;501)) { Discount = 2; }//end-if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Features</a:t>
            </a:r>
          </a:p>
          <a:p>
            <a:r>
              <a:rPr lang="en-US" dirty="0" smtClean="0"/>
              <a:t>COBOL Usage</a:t>
            </a:r>
          </a:p>
          <a:p>
            <a:r>
              <a:rPr lang="en-US" dirty="0" smtClean="0"/>
              <a:t>Characteristics</a:t>
            </a:r>
          </a:p>
          <a:p>
            <a:r>
              <a:rPr lang="en-US" dirty="0" smtClean="0"/>
              <a:t>Structure of COBOL Programs</a:t>
            </a:r>
          </a:p>
          <a:p>
            <a:r>
              <a:rPr lang="en-US" dirty="0" smtClean="0"/>
              <a:t>COBOL Divisions</a:t>
            </a:r>
          </a:p>
          <a:p>
            <a:r>
              <a:rPr lang="en-US" dirty="0" smtClean="0"/>
              <a:t>Data Items</a:t>
            </a:r>
          </a:p>
          <a:p>
            <a:r>
              <a:rPr lang="en-US" dirty="0" smtClean="0"/>
              <a:t>Variable Declaration</a:t>
            </a:r>
          </a:p>
          <a:p>
            <a:r>
              <a:rPr lang="en-US" dirty="0" smtClean="0"/>
              <a:t>Selection in COBOL</a:t>
            </a:r>
          </a:p>
          <a:p>
            <a:r>
              <a:rPr lang="en-US" dirty="0" smtClean="0"/>
              <a:t>Iteration in COBOL</a:t>
            </a:r>
          </a:p>
          <a:p>
            <a:r>
              <a:rPr lang="en-US" dirty="0" smtClean="0"/>
              <a:t>Object Oriented COBOL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00200" y="1219200"/>
            <a:ext cx="5715000" cy="50292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IDENTIFICATION DIVISION.</a:t>
            </a:r>
          </a:p>
          <a:p>
            <a:pPr>
              <a:buNone/>
            </a:pPr>
            <a:r>
              <a:rPr lang="en-US" dirty="0" smtClean="0"/>
              <a:t> PROGRAM-ID. IterationProgram.</a:t>
            </a:r>
          </a:p>
          <a:p>
            <a:pPr>
              <a:buNone/>
            </a:pPr>
            <a:r>
              <a:rPr lang="en-US" dirty="0" smtClean="0"/>
              <a:t> AUTHOR. KAV SHRESTHA.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ENVIRONMENT DIVISION.</a:t>
            </a:r>
          </a:p>
          <a:p>
            <a:pPr>
              <a:buNone/>
            </a:pPr>
            <a:r>
              <a:rPr lang="en-US" dirty="0" smtClean="0"/>
              <a:t>                   </a:t>
            </a:r>
          </a:p>
          <a:p>
            <a:pPr>
              <a:buNone/>
            </a:pPr>
            <a:r>
              <a:rPr lang="en-US" dirty="0" smtClean="0"/>
              <a:t> DATA DIVISION.</a:t>
            </a:r>
          </a:p>
          <a:p>
            <a:pPr>
              <a:buNone/>
            </a:pPr>
            <a:r>
              <a:rPr lang="en-US" dirty="0" smtClean="0"/>
              <a:t> WORKING-STORAGE SECTION.</a:t>
            </a:r>
          </a:p>
          <a:p>
            <a:pPr>
              <a:buNone/>
            </a:pPr>
            <a:r>
              <a:rPr lang="en-US" dirty="0" smtClean="0"/>
              <a:t> 01 Num1 PIC 9 VALUE ZEROS.</a:t>
            </a:r>
          </a:p>
          <a:p>
            <a:pPr>
              <a:buNone/>
            </a:pPr>
            <a:r>
              <a:rPr lang="en-US" dirty="0" smtClean="0"/>
              <a:t> 01 Num2 PIC 9 VALUE ZEROS.</a:t>
            </a:r>
          </a:p>
          <a:p>
            <a:pPr>
              <a:buNone/>
            </a:pPr>
            <a:r>
              <a:rPr lang="en-US" dirty="0" smtClean="0"/>
              <a:t> 01 Result PIC 99 VALUE ZEROS.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PROCEDURE DIVISION.</a:t>
            </a:r>
          </a:p>
          <a:p>
            <a:pPr>
              <a:buNone/>
            </a:pPr>
            <a:r>
              <a:rPr lang="en-US" dirty="0" smtClean="0"/>
              <a:t> CalculateResult.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B050"/>
                </a:solidFill>
              </a:rPr>
              <a:t>PERFORM 5 TIMES</a:t>
            </a:r>
          </a:p>
          <a:p>
            <a:pPr>
              <a:buNone/>
            </a:pPr>
            <a:r>
              <a:rPr lang="en-US" dirty="0" smtClean="0"/>
              <a:t> 		ACCEPT Num1</a:t>
            </a:r>
          </a:p>
          <a:p>
            <a:pPr>
              <a:buNone/>
            </a:pPr>
            <a:r>
              <a:rPr lang="en-US" dirty="0" smtClean="0"/>
              <a:t> 		ACCEPT Num2</a:t>
            </a:r>
          </a:p>
          <a:p>
            <a:pPr>
              <a:buNone/>
            </a:pPr>
            <a:r>
              <a:rPr lang="en-US" dirty="0" smtClean="0"/>
              <a:t> 		MULTIPLY Num1 BY Num2 GIVING Result</a:t>
            </a:r>
          </a:p>
          <a:p>
            <a:pPr>
              <a:buNone/>
            </a:pPr>
            <a:r>
              <a:rPr lang="en-US" dirty="0" smtClean="0"/>
              <a:t> 		DISPLAY "Result is = ", Result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00B050"/>
                </a:solidFill>
              </a:rPr>
              <a:t>END-PERFORM.</a:t>
            </a:r>
          </a:p>
          <a:p>
            <a:pPr>
              <a:buNone/>
            </a:pPr>
            <a:r>
              <a:rPr lang="en-US" dirty="0" smtClean="0"/>
              <a:t> 		STOP RUN.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in COBOL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COBOL used to be a simple language with limited scope of function but Object Oriented COBOL includes new features:</a:t>
            </a:r>
          </a:p>
          <a:p>
            <a:pPr lvl="1" eaLnBrk="1" hangingPunct="1"/>
            <a:r>
              <a:rPr lang="en-US" dirty="0" smtClean="0"/>
              <a:t>User Defined Functions</a:t>
            </a:r>
          </a:p>
          <a:p>
            <a:pPr lvl="1" eaLnBrk="1" hangingPunct="1"/>
            <a:r>
              <a:rPr lang="en-US" dirty="0" smtClean="0"/>
              <a:t>Object Orientation</a:t>
            </a:r>
          </a:p>
          <a:p>
            <a:pPr lvl="1" eaLnBrk="1" hangingPunct="1"/>
            <a:r>
              <a:rPr lang="en-US" dirty="0" smtClean="0"/>
              <a:t>Multiple Currency Symbols</a:t>
            </a:r>
          </a:p>
          <a:p>
            <a:pPr lvl="1" eaLnBrk="1" hangingPunct="1"/>
            <a:r>
              <a:rPr lang="en-US" dirty="0" smtClean="0"/>
              <a:t>Dynamic Memory Allocation (pointers)</a:t>
            </a:r>
          </a:p>
          <a:p>
            <a:pPr lvl="1" eaLnBrk="1" hangingPunct="1"/>
            <a:r>
              <a:rPr lang="en-US" dirty="0" smtClean="0"/>
              <a:t>Binary and Floating Point Data Types</a:t>
            </a:r>
          </a:p>
          <a:p>
            <a:pPr lvl="1" eaLnBrk="1" hangingPunct="1"/>
            <a:r>
              <a:rPr lang="en-US" dirty="0" smtClean="0"/>
              <a:t>User Defined Data 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BC6FF3-E16D-4657-A851-013255DBA0B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 Oriented COBOL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0" y="1524000"/>
            <a:ext cx="2819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Extensions to currency support for displaying financial data, including: </a:t>
            </a:r>
          </a:p>
          <a:p>
            <a:pPr lvl="1"/>
            <a:r>
              <a:rPr lang="en-US" sz="1200" dirty="0" smtClean="0"/>
              <a:t>Support for currency signs of more than one character </a:t>
            </a:r>
          </a:p>
          <a:p>
            <a:pPr lvl="1"/>
            <a:r>
              <a:rPr lang="en-US" sz="1200" dirty="0" smtClean="0"/>
              <a:t>Support for more than one type of currency sign in the same program </a:t>
            </a:r>
          </a:p>
          <a:p>
            <a:pPr lvl="1"/>
            <a:r>
              <a:rPr lang="en-US" sz="1200" dirty="0" smtClean="0"/>
              <a:t>Support for the euro currency sign, as defined by the Economic and Monetary Union (EMU)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IDENTIFICATION DIVISION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smtClean="0"/>
              <a:t>Instead of a PROGRAM-ID, a class definition has a CLASS-ID, followed by the name of the class: </a:t>
            </a:r>
          </a:p>
          <a:p>
            <a:pPr>
              <a:lnSpc>
                <a:spcPct val="110000"/>
              </a:lnSpc>
              <a:buNone/>
            </a:pPr>
            <a:r>
              <a:rPr lang="en-US" sz="2000" dirty="0" smtClean="0"/>
              <a:t>	CLASS-ID. Foobar INHERITS SOMObject. </a:t>
            </a:r>
          </a:p>
          <a:p>
            <a:pPr>
              <a:lnSpc>
                <a:spcPct val="110000"/>
              </a:lnSpc>
            </a:pPr>
            <a:r>
              <a:rPr lang="en-US" b="1" dirty="0" smtClean="0"/>
              <a:t>ENVIRONMENT DIVISION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smtClean="0"/>
              <a:t>In the CONFIGURATION section, a special REPOSITORY paragraph must declare each of the base classes and any other classes used by the methods. Optionally, it may also declare the class being defined: </a:t>
            </a:r>
          </a:p>
          <a:p>
            <a:pPr>
              <a:buNone/>
            </a:pPr>
            <a:r>
              <a:rPr lang="en-US" sz="2000" dirty="0" smtClean="0"/>
              <a:t>	REPOSITORY. CLASS SOMObject IS 'SOMObject' 		    	              CLASS Foobar IS 'Foobar' </a:t>
            </a:r>
          </a:p>
          <a:p>
            <a:pPr>
              <a:buNone/>
            </a:pPr>
            <a:r>
              <a:rPr lang="en-US" sz="2000" dirty="0" smtClean="0"/>
              <a:t>			  CLASS Barfoo IS 'Barfoo‘</a:t>
            </a:r>
          </a:p>
          <a:p>
            <a:pPr>
              <a:lnSpc>
                <a:spcPct val="110000"/>
              </a:lnSpc>
            </a:pPr>
            <a:r>
              <a:rPr lang="en-US" sz="2000" b="1" dirty="0" smtClean="0"/>
              <a:t>PROCEDURE DIVISION</a:t>
            </a:r>
          </a:p>
          <a:p>
            <a:pPr>
              <a:lnSpc>
                <a:spcPct val="110000"/>
              </a:lnSpc>
              <a:buNone/>
            </a:pPr>
            <a:r>
              <a:rPr lang="en-US" sz="2000" dirty="0" smtClean="0"/>
              <a:t>	The PROCEDURE DIVISION consists entirely of method definitions, one after another.</a:t>
            </a:r>
            <a:endParaRPr lang="en-US" sz="2000" b="1" dirty="0" smtClean="0"/>
          </a:p>
          <a:p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COBOL Contd..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0" y="1066800"/>
            <a:ext cx="2819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The INHERITS clause specifies the base class. All classes inherit directly or indirectly from SOMObject, a built-in generic class.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7630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hlinkClick r:id="rId2"/>
              </a:rPr>
              <a:t>www.wikipedia.org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hlinkClick r:id="rId3"/>
              </a:rPr>
              <a:t>The University of Limerick Computer Science and Information Systems website: http://www.csis.ul.ie/cobol/Course/Default.htm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hlinkClick r:id="rId4"/>
              </a:rPr>
              <a:t>http://www.kimsoft.com/api-cobol/mis210l1a.htm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Questions????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Acronym for Common Business Oriented Language</a:t>
            </a:r>
          </a:p>
          <a:p>
            <a:pPr eaLnBrk="1" hangingPunct="1"/>
            <a:r>
              <a:rPr lang="en-US" dirty="0" smtClean="0"/>
              <a:t>Third Generation programming language and one of the oldest programming language still in use</a:t>
            </a:r>
          </a:p>
          <a:p>
            <a:pPr eaLnBrk="1" hangingPunct="1"/>
            <a:r>
              <a:rPr lang="en-US" dirty="0" smtClean="0"/>
              <a:t>Used primarily  in business, finance and administrative systems for companies and governments</a:t>
            </a:r>
          </a:p>
          <a:p>
            <a:pPr eaLnBrk="1" hangingPunct="1"/>
            <a:r>
              <a:rPr lang="en-US" dirty="0" smtClean="0"/>
              <a:t>COBOL is designed for developing business, typically file-oriented applications</a:t>
            </a:r>
          </a:p>
          <a:p>
            <a:pPr eaLnBrk="1" hangingPunct="1"/>
            <a:r>
              <a:rPr lang="en-US" dirty="0" smtClean="0"/>
              <a:t>Not designed for writing system programs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E4536-5611-4414-A1AF-336AD790600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Initially created in 1959 by The Short Range Committee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Developed also in 1959 by the a group called Conference on Data Systems Languages (CODASYL)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COBOL was one of the earliest high-level programming language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first produced version of COBOL was COBOL 60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Since then different versions such as COBOL-68, 74, 85 including COBOL 2002 have been produced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45579F-DF4E-44C9-8758-935028516ABC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The original version of COBOL did not support local variables, recursion, dynamic memory allocation or structured programming constructs</a:t>
            </a:r>
          </a:p>
          <a:p>
            <a:pPr eaLnBrk="1" hangingPunct="1"/>
            <a:r>
              <a:rPr lang="en-US" dirty="0" smtClean="0"/>
              <a:t>COBOL applications are often very large. Many COBOL applications consist of more than 1 million lines of code</a:t>
            </a:r>
          </a:p>
          <a:p>
            <a:pPr eaLnBrk="1" hangingPunct="1"/>
            <a:r>
              <a:rPr lang="en-US" dirty="0" smtClean="0"/>
              <a:t>COBOL applications are very long lived as it cannot be simply discarded when some new programming language or technology appears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4DCE5A-6B85-48BC-8C65-4271903E37E2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Features of COBOL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COBOL programs dominated the year 2000 problem.  </a:t>
            </a:r>
          </a:p>
          <a:p>
            <a:pPr eaLnBrk="1" hangingPunct="1"/>
            <a:r>
              <a:rPr lang="en-US" dirty="0" smtClean="0"/>
              <a:t>12 million COBOL applications vs 375,000 C and C++ applications in the US alone.</a:t>
            </a:r>
          </a:p>
          <a:p>
            <a:pPr eaLnBrk="1" hangingPunct="1"/>
            <a:r>
              <a:rPr lang="en-US" dirty="0" smtClean="0"/>
              <a:t>The reason was that when programmers were writing COBOL applications 20 years ago, they didn’t anticipate it lasting into the new millennium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6F6D5-D76A-48BA-AD46-97BEF708C00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Features Contd..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900" dirty="0" smtClean="0"/>
              <a:t>COBOL programs are used globally in military and government agencies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900" dirty="0" smtClean="0"/>
              <a:t>In  1997, the Gartner Group ( an information and technology research and advisory firm) reported that 80% of the world’s business ran on COBOL with over 200 billion lines of code in existence and an estimated 5 billion new lines of code each year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900" dirty="0" smtClean="0"/>
              <a:t>The Gartner Group estimated for 2002 that there were about two million COBOL programmers world-wide compared to one million Java and C++ programmers each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900" dirty="0" smtClean="0"/>
              <a:t>Over 95% of finance-insurance data is processed with COBOL.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US" sz="2900" dirty="0" smtClean="0"/>
              <a:t>In 2006, IBM announced a $100 million Mainframe Simplification program as a means to shorten deployment cycles for its System z mainframes and help developers with diverse technical backgrounds deal with COBOL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3056C-F09C-4F24-93AB-68B7F6A50A04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COBOL 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One of the design goals for COBOL was to make it possible for non-programmers such as supervisors, managers, etc to read and understand COBOL code.</a:t>
            </a:r>
          </a:p>
          <a:p>
            <a:pPr eaLnBrk="1" hangingPunct="1">
              <a:defRPr/>
            </a:pPr>
            <a:r>
              <a:rPr lang="en-US" dirty="0" smtClean="0"/>
              <a:t>COBOL contains English like structural elements as verbs, clauses, sentences, sections, etc.</a:t>
            </a:r>
          </a:p>
          <a:p>
            <a:pPr eaLnBrk="1" hangingPunct="1">
              <a:defRPr/>
            </a:pPr>
            <a:r>
              <a:rPr lang="en-US" dirty="0" smtClean="0"/>
              <a:t>COBOL is a simple language with no pointers, no user defined functions.</a:t>
            </a:r>
          </a:p>
          <a:p>
            <a:pPr eaLnBrk="1" hangingPunct="1">
              <a:defRPr/>
            </a:pPr>
            <a:r>
              <a:rPr lang="en-US" dirty="0" smtClean="0"/>
              <a:t>Cobol is well suited to its targeted problem domain of business computing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DBA93-218B-4A23-99CB-7C9EDF2F73CD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Characteristics that contribute to COBOL’s success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48072"/>
          </a:xfrm>
        </p:spPr>
        <p:txBody>
          <a:bodyPr/>
          <a:lstStyle/>
          <a:p>
            <a:r>
              <a:rPr lang="en-US" dirty="0" smtClean="0"/>
              <a:t>COBOL programs are hierarchical in structure</a:t>
            </a:r>
          </a:p>
          <a:p>
            <a:r>
              <a:rPr lang="en-US" dirty="0" smtClean="0"/>
              <a:t>Hierarchy consists of DIVISIONS, SECTIONS, PARAGRAPHS, SENTENCES and STATEMENTS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SECTION Example:</a:t>
            </a:r>
          </a:p>
          <a:p>
            <a:pPr lvl="5">
              <a:buNone/>
            </a:pPr>
            <a:r>
              <a:rPr lang="en-US" b="1" dirty="0" smtClean="0"/>
              <a:t>	SelectUnpaidBills SECTION. – </a:t>
            </a:r>
            <a:r>
              <a:rPr lang="en-US" dirty="0" smtClean="0">
                <a:solidFill>
                  <a:srgbClr val="00B050"/>
                </a:solidFill>
              </a:rPr>
              <a:t>user defined name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FILE SECTION. – </a:t>
            </a:r>
            <a:r>
              <a:rPr lang="en-US" dirty="0" smtClean="0">
                <a:solidFill>
                  <a:srgbClr val="00B050"/>
                </a:solidFill>
              </a:rPr>
              <a:t>defined by language</a:t>
            </a:r>
          </a:p>
          <a:p>
            <a:pPr lvl="4"/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09626-5C19-4C33-A185-8A51E6BF258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COBOL Programs</a:t>
            </a:r>
            <a:endParaRPr lang="en-US" dirty="0"/>
          </a:p>
        </p:txBody>
      </p:sp>
      <p:pic>
        <p:nvPicPr>
          <p:cNvPr id="28675" name="Picture 3" descr="C:\Documents and Settings\Owner\Desktop\CobolStructur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971800"/>
            <a:ext cx="4448175" cy="19335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81400" y="3352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3581400" y="3352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4267200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6600" y="3124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35814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95800" y="3810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1167</TotalTime>
  <Words>1435</Words>
  <Application>Microsoft Office PowerPoint</Application>
  <PresentationFormat>On-screen Show (4:3)</PresentationFormat>
  <Paragraphs>302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COBOL</vt:lpstr>
      <vt:lpstr>Outline</vt:lpstr>
      <vt:lpstr>Introduction</vt:lpstr>
      <vt:lpstr>History</vt:lpstr>
      <vt:lpstr>Features of COBOL</vt:lpstr>
      <vt:lpstr>Features Contd..</vt:lpstr>
      <vt:lpstr>COBOL Usage</vt:lpstr>
      <vt:lpstr>Characteristics that contribute to COBOL’s success</vt:lpstr>
      <vt:lpstr>Structure of COBOL Programs</vt:lpstr>
      <vt:lpstr>Structure Contd..</vt:lpstr>
      <vt:lpstr>COBOL Divisions</vt:lpstr>
      <vt:lpstr>ENVIRONMENT DIVISION</vt:lpstr>
      <vt:lpstr>ENVIRONMENT DIVISION Example</vt:lpstr>
      <vt:lpstr>Data Items in COBOL</vt:lpstr>
      <vt:lpstr>Variable Declaration in COBOL</vt:lpstr>
      <vt:lpstr>Hello World in COBOL</vt:lpstr>
      <vt:lpstr>A Simple Multiplication Program in COBOL</vt:lpstr>
      <vt:lpstr>Selection in COBOL</vt:lpstr>
      <vt:lpstr>Selection using EVALUATE</vt:lpstr>
      <vt:lpstr>Iteration in COBOL</vt:lpstr>
      <vt:lpstr>Object Oriented COBOL</vt:lpstr>
      <vt:lpstr>OO COBOL Contd..</vt:lpstr>
      <vt:lpstr>References</vt:lpstr>
      <vt:lpstr>Questions????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COBOL</dc:title>
  <dc:creator>Kav Shrestha</dc:creator>
  <cp:lastModifiedBy>Kav Shrestha</cp:lastModifiedBy>
  <cp:revision>169</cp:revision>
  <dcterms:created xsi:type="dcterms:W3CDTF">2007-11-05T06:19:19Z</dcterms:created>
  <dcterms:modified xsi:type="dcterms:W3CDTF">2007-11-15T00:55:22Z</dcterms:modified>
</cp:coreProperties>
</file>